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091B-AA90-402D-B54A-67D98C0208DC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E42C3-909B-4300-B945-88DB0C2FC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3574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22145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1"/>
            <a:ext cx="22956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-1"/>
            <a:ext cx="22859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71538" y="1428736"/>
            <a:ext cx="68419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Численность </a:t>
            </a:r>
          </a:p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населения и </a:t>
            </a:r>
          </a:p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воспроизводство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3574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22145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-1"/>
            <a:ext cx="22956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-1"/>
            <a:ext cx="22859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714356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Рост численности населения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 мире в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XX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веке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1860550"/>
          <a:ext cx="8280400" cy="4997450"/>
        </p:xfrm>
        <a:graphic>
          <a:graphicData uri="http://schemas.openxmlformats.org/presentationml/2006/ole">
            <p:oleObj spid="_x0000_s1026" name="Документ" r:id="rId7" imgW="7255440" imgH="49910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3574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22145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1"/>
            <a:ext cx="22956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-1"/>
            <a:ext cx="22859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71538" y="785794"/>
            <a:ext cx="750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Изменение  численности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населения</a:t>
            </a:r>
            <a:endParaRPr lang="ru-RU" sz="28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00166" y="1357298"/>
          <a:ext cx="6072230" cy="4925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15"/>
                <a:gridCol w="3036115"/>
              </a:tblGrid>
              <a:tr h="814393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1950 год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2,5 млрд.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1987 год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5 млрд.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1999 год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6 млрд.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2003 год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6,2 млрд.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2006 год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6,4 млрд.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2011 год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7 млрд.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3574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22145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1"/>
            <a:ext cx="22956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-1"/>
            <a:ext cx="22859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2000240"/>
            <a:ext cx="8531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Рост населения определяется его характером воспроизводства.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85723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Демография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– наука о закономерностях воспроизводства 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населения, изучающая его численность, естественный прирост, половой состав и т.д.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2857496"/>
            <a:ext cx="8712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Воспроизводство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– совокупность процессов рождаемости,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смертности и естественного прироста, которые обеспечивают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беспрерывное возобновление и смену людских поколений.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857356" y="4071942"/>
            <a:ext cx="285752" cy="64294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00826" y="4071942"/>
            <a:ext cx="285752" cy="64294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5072074"/>
            <a:ext cx="369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I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тип воспроизводства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«Демографический кризис»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5072074"/>
            <a:ext cx="358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II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тип воспроизводства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«Демографический взрыв»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3574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22145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1"/>
            <a:ext cx="22956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-1"/>
            <a:ext cx="22859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1214422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612" y="857232"/>
            <a:ext cx="411042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I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тип воспроизводства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«Демографический кризис»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357430"/>
            <a:ext cx="42148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*Относительно невысокие показатели рождаемости,</a:t>
            </a:r>
            <a:r>
              <a:rPr lang="en-US" sz="2000" b="1" i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смертности и естественного прироста;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*Стабилизация численности населения;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*«Старение населения»;</a:t>
            </a:r>
            <a:endParaRPr lang="en-US" sz="2000" b="1" i="1" dirty="0" smtClean="0">
              <a:solidFill>
                <a:srgbClr val="C00000"/>
              </a:solidFill>
              <a:effectLst/>
              <a:latin typeface="Georgia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 *характерен для стран зарубежной Европы, СНГ, Северной Америки, Австралии, Японии.</a:t>
            </a:r>
          </a:p>
          <a:p>
            <a:endParaRPr lang="ru-RU" dirty="0"/>
          </a:p>
        </p:txBody>
      </p:sp>
      <p:pic>
        <p:nvPicPr>
          <p:cNvPr id="11" name="Picture 7" descr="Норвегия II 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214809" y="4214818"/>
            <a:ext cx="337190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Документы\Фотобанк\население\семья\счастливы вмест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643050"/>
            <a:ext cx="314651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3574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22145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1"/>
            <a:ext cx="22956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-1"/>
            <a:ext cx="22859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214546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II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тип воспроизводства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«Демографический кризис»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928802"/>
            <a:ext cx="41434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*Высокие и очень высокие  показатели рождаемости и естественного прироста; относительно низкие показатели смертности;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*Большая доля людей молодого возраста;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*характерен для развивающихся стран Африки, Латинской Америки, Зарубежной Азии.</a:t>
            </a:r>
            <a:endParaRPr lang="ru-RU" sz="2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2" name="Picture 6" descr="Индия Мейн База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86446" y="1857364"/>
            <a:ext cx="3146956" cy="221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F:\Документы\Фотобанк\страны Азии\мьянм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214818"/>
            <a:ext cx="3450459" cy="23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3574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22145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1"/>
            <a:ext cx="22956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-1"/>
            <a:ext cx="22859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57224" y="2714620"/>
            <a:ext cx="728667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I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тип воспроизводства – направлена на повышение рождаемости.</a:t>
            </a:r>
          </a:p>
          <a:p>
            <a:pPr algn="ctr">
              <a:lnSpc>
                <a:spcPct val="90000"/>
              </a:lnSpc>
            </a:pP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II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тип воспроизводства – направлена на снижение рождаемости.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1071546"/>
            <a:ext cx="7667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Демографическая политика.</a:t>
            </a:r>
            <a:endParaRPr lang="ru-RU" sz="3600" u="sng" dirty="0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643042" y="1785926"/>
            <a:ext cx="571504" cy="928694"/>
          </a:xfrm>
          <a:prstGeom prst="curvedRightArrow">
            <a:avLst>
              <a:gd name="adj1" fmla="val 25000"/>
              <a:gd name="adj2" fmla="val 57829"/>
              <a:gd name="adj3" fmla="val 25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500826" y="1785926"/>
            <a:ext cx="642942" cy="928694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3574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22145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1"/>
            <a:ext cx="22956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-1"/>
            <a:ext cx="22859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2056686"/>
            <a:ext cx="42148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*Единовременные ссуды молодоженам;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*ежемесячные пособия;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*длительные отпуска по беременности и родам;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*преимущественное право на устройство детей в детские учреждения.</a:t>
            </a:r>
          </a:p>
          <a:p>
            <a:pPr algn="ctr"/>
            <a:endParaRPr lang="ru-RU" sz="66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74838" y="61436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714356"/>
            <a:ext cx="5888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Демографическая политика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стран Европы.</a:t>
            </a:r>
            <a:endParaRPr lang="ru-RU" sz="2800" dirty="0"/>
          </a:p>
        </p:txBody>
      </p:sp>
      <p:pic>
        <p:nvPicPr>
          <p:cNvPr id="11" name="Picture 7" descr="Норвегия II 0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15008" y="1643050"/>
            <a:ext cx="3203575" cy="2420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Документы\Фотобанк\население\дети\дет са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357694"/>
            <a:ext cx="3331819" cy="2211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3574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22145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1"/>
            <a:ext cx="22956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-1"/>
            <a:ext cx="22859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1571612"/>
            <a:ext cx="42862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*Девиз политики: «Один ребенок в семье»,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«Одна супружеская пара - один ребенок»,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«Народ без братьев и сестер».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*Стимулирование поздних браков;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*Поощрение однодетных семей;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*Лишение льгот с рождением второго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ребенка.</a:t>
            </a:r>
          </a:p>
          <a:p>
            <a:pPr algn="ctr"/>
            <a:endParaRPr lang="ru-RU" sz="66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78579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Демографическая политика Китая.</a:t>
            </a:r>
            <a:endParaRPr lang="ru-RU" sz="2800" dirty="0"/>
          </a:p>
        </p:txBody>
      </p:sp>
      <p:pic>
        <p:nvPicPr>
          <p:cNvPr id="10" name="Picture 7" descr="дети Кит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643570" y="1428736"/>
            <a:ext cx="3201988" cy="253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Документы\Фотобанк\население\кита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14338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295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!</cp:lastModifiedBy>
  <cp:revision>10</cp:revision>
  <dcterms:created xsi:type="dcterms:W3CDTF">2011-10-25T20:24:48Z</dcterms:created>
  <dcterms:modified xsi:type="dcterms:W3CDTF">2019-10-05T13:19:08Z</dcterms:modified>
</cp:coreProperties>
</file>